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256" r:id="rId2"/>
    <p:sldId id="257" r:id="rId3"/>
    <p:sldId id="258" r:id="rId4"/>
    <p:sldId id="259" r:id="rId5"/>
    <p:sldId id="266" r:id="rId6"/>
    <p:sldId id="261" r:id="rId7"/>
    <p:sldId id="268" r:id="rId8"/>
    <p:sldId id="263" r:id="rId9"/>
    <p:sldId id="264" r:id="rId10"/>
    <p:sldId id="265" r:id="rId11"/>
    <p:sldId id="267" r:id="rId12"/>
    <p:sldId id="272" r:id="rId13"/>
    <p:sldId id="271" r:id="rId14"/>
    <p:sldId id="269" r:id="rId15"/>
    <p:sldId id="270" r:id="rId16"/>
    <p:sldId id="273"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02"/>
    <p:restoredTop sz="94576"/>
  </p:normalViewPr>
  <p:slideViewPr>
    <p:cSldViewPr snapToGrid="0">
      <p:cViewPr varScale="1">
        <p:scale>
          <a:sx n="133" d="100"/>
          <a:sy n="133" d="100"/>
        </p:scale>
        <p:origin x="672" y="4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9EEA655-3DB1-B045-B3E3-45EED235317F}" type="datetimeFigureOut">
              <a:rPr lang="en-US" smtClean="0"/>
              <a:t>3/24/25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942171E-613D-AF4E-8BD0-6EF1F50AA065}" type="slidenum">
              <a:rPr lang="en-US" smtClean="0"/>
              <a:t>‹#›</a:t>
            </a:fld>
            <a:endParaRPr lang="en-US"/>
          </a:p>
        </p:txBody>
      </p:sp>
    </p:spTree>
    <p:extLst>
      <p:ext uri="{BB962C8B-B14F-4D97-AF65-F5344CB8AC3E}">
        <p14:creationId xmlns:p14="http://schemas.microsoft.com/office/powerpoint/2010/main" val="141108371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942171E-613D-AF4E-8BD0-6EF1F50AA065}" type="slidenum">
              <a:rPr lang="en-US" smtClean="0"/>
              <a:t>3</a:t>
            </a:fld>
            <a:endParaRPr lang="en-US"/>
          </a:p>
        </p:txBody>
      </p:sp>
    </p:spTree>
    <p:extLst>
      <p:ext uri="{BB962C8B-B14F-4D97-AF65-F5344CB8AC3E}">
        <p14:creationId xmlns:p14="http://schemas.microsoft.com/office/powerpoint/2010/main" val="7854760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17A693-049F-380C-D957-22B08B2B536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1708907-BDCD-7118-9727-3081E96C52E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301DF079-CB3C-F662-BC9B-254A1EE53F39}"/>
              </a:ext>
            </a:extLst>
          </p:cNvPr>
          <p:cNvSpPr>
            <a:spLocks noGrp="1"/>
          </p:cNvSpPr>
          <p:nvPr>
            <p:ph type="dt" sz="half" idx="10"/>
          </p:nvPr>
        </p:nvSpPr>
        <p:spPr/>
        <p:txBody>
          <a:bodyPr/>
          <a:lstStyle/>
          <a:p>
            <a:fld id="{0A98DA72-EA43-CD47-9C7B-A4AA64AA82B1}" type="datetimeFigureOut">
              <a:rPr lang="en-US" smtClean="0"/>
              <a:t>3/24/25</a:t>
            </a:fld>
            <a:endParaRPr lang="en-US"/>
          </a:p>
        </p:txBody>
      </p:sp>
      <p:sp>
        <p:nvSpPr>
          <p:cNvPr id="5" name="Footer Placeholder 4">
            <a:extLst>
              <a:ext uri="{FF2B5EF4-FFF2-40B4-BE49-F238E27FC236}">
                <a16:creationId xmlns:a16="http://schemas.microsoft.com/office/drawing/2014/main" id="{9CC2D706-7C79-C55B-5DA5-758830A2D4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570E2A3-E233-632B-4FE1-9047A9EAB8F3}"/>
              </a:ext>
            </a:extLst>
          </p:cNvPr>
          <p:cNvSpPr>
            <a:spLocks noGrp="1"/>
          </p:cNvSpPr>
          <p:nvPr>
            <p:ph type="sldNum" sz="quarter" idx="12"/>
          </p:nvPr>
        </p:nvSpPr>
        <p:spPr/>
        <p:txBody>
          <a:bodyPr/>
          <a:lstStyle/>
          <a:p>
            <a:fld id="{40E6A22F-82BA-284A-B629-2C721010E59E}" type="slidenum">
              <a:rPr lang="en-US" smtClean="0"/>
              <a:t>‹#›</a:t>
            </a:fld>
            <a:endParaRPr lang="en-US"/>
          </a:p>
        </p:txBody>
      </p:sp>
    </p:spTree>
    <p:extLst>
      <p:ext uri="{BB962C8B-B14F-4D97-AF65-F5344CB8AC3E}">
        <p14:creationId xmlns:p14="http://schemas.microsoft.com/office/powerpoint/2010/main" val="13477429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8A98D7-3CD7-7F48-A08B-52638370DEC9}"/>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306D515-5AE5-FC57-48CA-55494D46BFB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501AA52-EC46-DFC5-BD02-195C64B7BCB3}"/>
              </a:ext>
            </a:extLst>
          </p:cNvPr>
          <p:cNvSpPr>
            <a:spLocks noGrp="1"/>
          </p:cNvSpPr>
          <p:nvPr>
            <p:ph type="dt" sz="half" idx="10"/>
          </p:nvPr>
        </p:nvSpPr>
        <p:spPr/>
        <p:txBody>
          <a:bodyPr/>
          <a:lstStyle/>
          <a:p>
            <a:fld id="{0A98DA72-EA43-CD47-9C7B-A4AA64AA82B1}" type="datetimeFigureOut">
              <a:rPr lang="en-US" smtClean="0"/>
              <a:t>3/24/25</a:t>
            </a:fld>
            <a:endParaRPr lang="en-US"/>
          </a:p>
        </p:txBody>
      </p:sp>
      <p:sp>
        <p:nvSpPr>
          <p:cNvPr id="5" name="Footer Placeholder 4">
            <a:extLst>
              <a:ext uri="{FF2B5EF4-FFF2-40B4-BE49-F238E27FC236}">
                <a16:creationId xmlns:a16="http://schemas.microsoft.com/office/drawing/2014/main" id="{DD9D38E5-3946-2F2A-81DC-448D7CF1400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8081D6-F1E5-861D-32D7-A7B3CA029B0F}"/>
              </a:ext>
            </a:extLst>
          </p:cNvPr>
          <p:cNvSpPr>
            <a:spLocks noGrp="1"/>
          </p:cNvSpPr>
          <p:nvPr>
            <p:ph type="sldNum" sz="quarter" idx="12"/>
          </p:nvPr>
        </p:nvSpPr>
        <p:spPr/>
        <p:txBody>
          <a:bodyPr/>
          <a:lstStyle/>
          <a:p>
            <a:fld id="{40E6A22F-82BA-284A-B629-2C721010E59E}" type="slidenum">
              <a:rPr lang="en-US" smtClean="0"/>
              <a:t>‹#›</a:t>
            </a:fld>
            <a:endParaRPr lang="en-US"/>
          </a:p>
        </p:txBody>
      </p:sp>
    </p:spTree>
    <p:extLst>
      <p:ext uri="{BB962C8B-B14F-4D97-AF65-F5344CB8AC3E}">
        <p14:creationId xmlns:p14="http://schemas.microsoft.com/office/powerpoint/2010/main" val="1837514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CF5227C-95CE-BDE6-2501-A4B2A12C4124}"/>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11D6EB3-97F4-6906-51D6-8D99C8AF283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F164124-2101-1B9A-C039-443A03ADAE53}"/>
              </a:ext>
            </a:extLst>
          </p:cNvPr>
          <p:cNvSpPr>
            <a:spLocks noGrp="1"/>
          </p:cNvSpPr>
          <p:nvPr>
            <p:ph type="dt" sz="half" idx="10"/>
          </p:nvPr>
        </p:nvSpPr>
        <p:spPr/>
        <p:txBody>
          <a:bodyPr/>
          <a:lstStyle/>
          <a:p>
            <a:fld id="{0A98DA72-EA43-CD47-9C7B-A4AA64AA82B1}" type="datetimeFigureOut">
              <a:rPr lang="en-US" smtClean="0"/>
              <a:t>3/24/25</a:t>
            </a:fld>
            <a:endParaRPr lang="en-US"/>
          </a:p>
        </p:txBody>
      </p:sp>
      <p:sp>
        <p:nvSpPr>
          <p:cNvPr id="5" name="Footer Placeholder 4">
            <a:extLst>
              <a:ext uri="{FF2B5EF4-FFF2-40B4-BE49-F238E27FC236}">
                <a16:creationId xmlns:a16="http://schemas.microsoft.com/office/drawing/2014/main" id="{46EF2482-4959-2226-DA20-633E13C52E0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E4E0B5C-D266-14DE-A17D-07364D6A5719}"/>
              </a:ext>
            </a:extLst>
          </p:cNvPr>
          <p:cNvSpPr>
            <a:spLocks noGrp="1"/>
          </p:cNvSpPr>
          <p:nvPr>
            <p:ph type="sldNum" sz="quarter" idx="12"/>
          </p:nvPr>
        </p:nvSpPr>
        <p:spPr/>
        <p:txBody>
          <a:bodyPr/>
          <a:lstStyle/>
          <a:p>
            <a:fld id="{40E6A22F-82BA-284A-B629-2C721010E59E}" type="slidenum">
              <a:rPr lang="en-US" smtClean="0"/>
              <a:t>‹#›</a:t>
            </a:fld>
            <a:endParaRPr lang="en-US"/>
          </a:p>
        </p:txBody>
      </p:sp>
    </p:spTree>
    <p:extLst>
      <p:ext uri="{BB962C8B-B14F-4D97-AF65-F5344CB8AC3E}">
        <p14:creationId xmlns:p14="http://schemas.microsoft.com/office/powerpoint/2010/main" val="34489617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5088B-89C3-656C-A707-0B68F4F9C06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9A6ED5-F8EC-2831-640F-B4562CED5B84}"/>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9D91304-936E-590E-66D3-C477FCFD004B}"/>
              </a:ext>
            </a:extLst>
          </p:cNvPr>
          <p:cNvSpPr>
            <a:spLocks noGrp="1"/>
          </p:cNvSpPr>
          <p:nvPr>
            <p:ph type="dt" sz="half" idx="10"/>
          </p:nvPr>
        </p:nvSpPr>
        <p:spPr/>
        <p:txBody>
          <a:bodyPr/>
          <a:lstStyle/>
          <a:p>
            <a:fld id="{0A98DA72-EA43-CD47-9C7B-A4AA64AA82B1}" type="datetimeFigureOut">
              <a:rPr lang="en-US" smtClean="0"/>
              <a:t>3/24/25</a:t>
            </a:fld>
            <a:endParaRPr lang="en-US"/>
          </a:p>
        </p:txBody>
      </p:sp>
      <p:sp>
        <p:nvSpPr>
          <p:cNvPr id="5" name="Footer Placeholder 4">
            <a:extLst>
              <a:ext uri="{FF2B5EF4-FFF2-40B4-BE49-F238E27FC236}">
                <a16:creationId xmlns:a16="http://schemas.microsoft.com/office/drawing/2014/main" id="{CA0271E7-23D4-FEC9-6911-3A448A96C0E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19F0AD-5909-BD3C-5CEE-0CC9CE1E3256}"/>
              </a:ext>
            </a:extLst>
          </p:cNvPr>
          <p:cNvSpPr>
            <a:spLocks noGrp="1"/>
          </p:cNvSpPr>
          <p:nvPr>
            <p:ph type="sldNum" sz="quarter" idx="12"/>
          </p:nvPr>
        </p:nvSpPr>
        <p:spPr/>
        <p:txBody>
          <a:bodyPr/>
          <a:lstStyle/>
          <a:p>
            <a:fld id="{40E6A22F-82BA-284A-B629-2C721010E59E}" type="slidenum">
              <a:rPr lang="en-US" smtClean="0"/>
              <a:t>‹#›</a:t>
            </a:fld>
            <a:endParaRPr lang="en-US"/>
          </a:p>
        </p:txBody>
      </p:sp>
    </p:spTree>
    <p:extLst>
      <p:ext uri="{BB962C8B-B14F-4D97-AF65-F5344CB8AC3E}">
        <p14:creationId xmlns:p14="http://schemas.microsoft.com/office/powerpoint/2010/main" val="16732028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669652-0913-2B98-C5F3-3422CBA5D940}"/>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932C310-8AF8-9D7A-4AB9-E5546DD51F15}"/>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CE8BBE1E-D3A4-FE66-2D50-0849B8E7F9AD}"/>
              </a:ext>
            </a:extLst>
          </p:cNvPr>
          <p:cNvSpPr>
            <a:spLocks noGrp="1"/>
          </p:cNvSpPr>
          <p:nvPr>
            <p:ph type="dt" sz="half" idx="10"/>
          </p:nvPr>
        </p:nvSpPr>
        <p:spPr/>
        <p:txBody>
          <a:bodyPr/>
          <a:lstStyle/>
          <a:p>
            <a:fld id="{0A98DA72-EA43-CD47-9C7B-A4AA64AA82B1}" type="datetimeFigureOut">
              <a:rPr lang="en-US" smtClean="0"/>
              <a:t>3/24/25</a:t>
            </a:fld>
            <a:endParaRPr lang="en-US"/>
          </a:p>
        </p:txBody>
      </p:sp>
      <p:sp>
        <p:nvSpPr>
          <p:cNvPr id="5" name="Footer Placeholder 4">
            <a:extLst>
              <a:ext uri="{FF2B5EF4-FFF2-40B4-BE49-F238E27FC236}">
                <a16:creationId xmlns:a16="http://schemas.microsoft.com/office/drawing/2014/main" id="{CE86A1AD-7E69-EDCA-3B5D-D53CF2C6546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1D25C8F-7245-2712-63BA-185616E45DCC}"/>
              </a:ext>
            </a:extLst>
          </p:cNvPr>
          <p:cNvSpPr>
            <a:spLocks noGrp="1"/>
          </p:cNvSpPr>
          <p:nvPr>
            <p:ph type="sldNum" sz="quarter" idx="12"/>
          </p:nvPr>
        </p:nvSpPr>
        <p:spPr/>
        <p:txBody>
          <a:bodyPr/>
          <a:lstStyle/>
          <a:p>
            <a:fld id="{40E6A22F-82BA-284A-B629-2C721010E59E}" type="slidenum">
              <a:rPr lang="en-US" smtClean="0"/>
              <a:t>‹#›</a:t>
            </a:fld>
            <a:endParaRPr lang="en-US"/>
          </a:p>
        </p:txBody>
      </p:sp>
    </p:spTree>
    <p:extLst>
      <p:ext uri="{BB962C8B-B14F-4D97-AF65-F5344CB8AC3E}">
        <p14:creationId xmlns:p14="http://schemas.microsoft.com/office/powerpoint/2010/main" val="139772091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4BACE-33D0-BB3F-72D1-52DD792DE28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3D3479-DE0C-BA35-15E6-ACFEFEC885DA}"/>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45401A7A-C350-AC52-CE99-9F7FD65209C6}"/>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3B07AB19-F5F2-60E7-1CE0-D4789A8F4B28}"/>
              </a:ext>
            </a:extLst>
          </p:cNvPr>
          <p:cNvSpPr>
            <a:spLocks noGrp="1"/>
          </p:cNvSpPr>
          <p:nvPr>
            <p:ph type="dt" sz="half" idx="10"/>
          </p:nvPr>
        </p:nvSpPr>
        <p:spPr/>
        <p:txBody>
          <a:bodyPr/>
          <a:lstStyle/>
          <a:p>
            <a:fld id="{0A98DA72-EA43-CD47-9C7B-A4AA64AA82B1}" type="datetimeFigureOut">
              <a:rPr lang="en-US" smtClean="0"/>
              <a:t>3/24/25</a:t>
            </a:fld>
            <a:endParaRPr lang="en-US"/>
          </a:p>
        </p:txBody>
      </p:sp>
      <p:sp>
        <p:nvSpPr>
          <p:cNvPr id="6" name="Footer Placeholder 5">
            <a:extLst>
              <a:ext uri="{FF2B5EF4-FFF2-40B4-BE49-F238E27FC236}">
                <a16:creationId xmlns:a16="http://schemas.microsoft.com/office/drawing/2014/main" id="{498BC839-9E5A-E097-5194-C3CD7EFDE7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242307-2A48-1769-0D6A-52BF83F87DF0}"/>
              </a:ext>
            </a:extLst>
          </p:cNvPr>
          <p:cNvSpPr>
            <a:spLocks noGrp="1"/>
          </p:cNvSpPr>
          <p:nvPr>
            <p:ph type="sldNum" sz="quarter" idx="12"/>
          </p:nvPr>
        </p:nvSpPr>
        <p:spPr/>
        <p:txBody>
          <a:bodyPr/>
          <a:lstStyle/>
          <a:p>
            <a:fld id="{40E6A22F-82BA-284A-B629-2C721010E59E}" type="slidenum">
              <a:rPr lang="en-US" smtClean="0"/>
              <a:t>‹#›</a:t>
            </a:fld>
            <a:endParaRPr lang="en-US"/>
          </a:p>
        </p:txBody>
      </p:sp>
    </p:spTree>
    <p:extLst>
      <p:ext uri="{BB962C8B-B14F-4D97-AF65-F5344CB8AC3E}">
        <p14:creationId xmlns:p14="http://schemas.microsoft.com/office/powerpoint/2010/main" val="293523255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741E47-3659-0E59-5CC8-72AB7F9EC07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3F09427-013C-BB52-61F3-65E59639EB6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FCE7F99-ED63-819F-7507-DCDA639DD2A0}"/>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7C5A283-447E-61F8-022A-30C7B416BA9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67AC7832-F7AB-056F-FAF2-857A642D1EA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BBD9C21C-3518-B938-ACF5-5612B40CAC57}"/>
              </a:ext>
            </a:extLst>
          </p:cNvPr>
          <p:cNvSpPr>
            <a:spLocks noGrp="1"/>
          </p:cNvSpPr>
          <p:nvPr>
            <p:ph type="dt" sz="half" idx="10"/>
          </p:nvPr>
        </p:nvSpPr>
        <p:spPr/>
        <p:txBody>
          <a:bodyPr/>
          <a:lstStyle/>
          <a:p>
            <a:fld id="{0A98DA72-EA43-CD47-9C7B-A4AA64AA82B1}" type="datetimeFigureOut">
              <a:rPr lang="en-US" smtClean="0"/>
              <a:t>3/24/25</a:t>
            </a:fld>
            <a:endParaRPr lang="en-US"/>
          </a:p>
        </p:txBody>
      </p:sp>
      <p:sp>
        <p:nvSpPr>
          <p:cNvPr id="8" name="Footer Placeholder 7">
            <a:extLst>
              <a:ext uri="{FF2B5EF4-FFF2-40B4-BE49-F238E27FC236}">
                <a16:creationId xmlns:a16="http://schemas.microsoft.com/office/drawing/2014/main" id="{709C0FEB-01ED-0F67-86A8-5062DB6ADB3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B4317E4B-2FC0-B858-12C7-C2BF467598E4}"/>
              </a:ext>
            </a:extLst>
          </p:cNvPr>
          <p:cNvSpPr>
            <a:spLocks noGrp="1"/>
          </p:cNvSpPr>
          <p:nvPr>
            <p:ph type="sldNum" sz="quarter" idx="12"/>
          </p:nvPr>
        </p:nvSpPr>
        <p:spPr/>
        <p:txBody>
          <a:bodyPr/>
          <a:lstStyle/>
          <a:p>
            <a:fld id="{40E6A22F-82BA-284A-B629-2C721010E59E}" type="slidenum">
              <a:rPr lang="en-US" smtClean="0"/>
              <a:t>‹#›</a:t>
            </a:fld>
            <a:endParaRPr lang="en-US"/>
          </a:p>
        </p:txBody>
      </p:sp>
    </p:spTree>
    <p:extLst>
      <p:ext uri="{BB962C8B-B14F-4D97-AF65-F5344CB8AC3E}">
        <p14:creationId xmlns:p14="http://schemas.microsoft.com/office/powerpoint/2010/main" val="370056599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4607C2-D72C-29AB-FB9D-B13DC4F63B0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7F6F31FD-EF4C-E26A-D01D-620C855CBE2D}"/>
              </a:ext>
            </a:extLst>
          </p:cNvPr>
          <p:cNvSpPr>
            <a:spLocks noGrp="1"/>
          </p:cNvSpPr>
          <p:nvPr>
            <p:ph type="dt" sz="half" idx="10"/>
          </p:nvPr>
        </p:nvSpPr>
        <p:spPr/>
        <p:txBody>
          <a:bodyPr/>
          <a:lstStyle/>
          <a:p>
            <a:fld id="{0A98DA72-EA43-CD47-9C7B-A4AA64AA82B1}" type="datetimeFigureOut">
              <a:rPr lang="en-US" smtClean="0"/>
              <a:t>3/24/25</a:t>
            </a:fld>
            <a:endParaRPr lang="en-US"/>
          </a:p>
        </p:txBody>
      </p:sp>
      <p:sp>
        <p:nvSpPr>
          <p:cNvPr id="4" name="Footer Placeholder 3">
            <a:extLst>
              <a:ext uri="{FF2B5EF4-FFF2-40B4-BE49-F238E27FC236}">
                <a16:creationId xmlns:a16="http://schemas.microsoft.com/office/drawing/2014/main" id="{2C780BD1-6818-2B63-2F88-81DD2EAD952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DD4BF857-58A4-38EE-913B-CC51B9533C41}"/>
              </a:ext>
            </a:extLst>
          </p:cNvPr>
          <p:cNvSpPr>
            <a:spLocks noGrp="1"/>
          </p:cNvSpPr>
          <p:nvPr>
            <p:ph type="sldNum" sz="quarter" idx="12"/>
          </p:nvPr>
        </p:nvSpPr>
        <p:spPr/>
        <p:txBody>
          <a:bodyPr/>
          <a:lstStyle/>
          <a:p>
            <a:fld id="{40E6A22F-82BA-284A-B629-2C721010E59E}" type="slidenum">
              <a:rPr lang="en-US" smtClean="0"/>
              <a:t>‹#›</a:t>
            </a:fld>
            <a:endParaRPr lang="en-US"/>
          </a:p>
        </p:txBody>
      </p:sp>
    </p:spTree>
    <p:extLst>
      <p:ext uri="{BB962C8B-B14F-4D97-AF65-F5344CB8AC3E}">
        <p14:creationId xmlns:p14="http://schemas.microsoft.com/office/powerpoint/2010/main" val="33628873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529458D-13F4-DEA7-72FA-E8C993312607}"/>
              </a:ext>
            </a:extLst>
          </p:cNvPr>
          <p:cNvSpPr>
            <a:spLocks noGrp="1"/>
          </p:cNvSpPr>
          <p:nvPr>
            <p:ph type="dt" sz="half" idx="10"/>
          </p:nvPr>
        </p:nvSpPr>
        <p:spPr/>
        <p:txBody>
          <a:bodyPr/>
          <a:lstStyle/>
          <a:p>
            <a:fld id="{0A98DA72-EA43-CD47-9C7B-A4AA64AA82B1}" type="datetimeFigureOut">
              <a:rPr lang="en-US" smtClean="0"/>
              <a:t>3/24/25</a:t>
            </a:fld>
            <a:endParaRPr lang="en-US"/>
          </a:p>
        </p:txBody>
      </p:sp>
      <p:sp>
        <p:nvSpPr>
          <p:cNvPr id="3" name="Footer Placeholder 2">
            <a:extLst>
              <a:ext uri="{FF2B5EF4-FFF2-40B4-BE49-F238E27FC236}">
                <a16:creationId xmlns:a16="http://schemas.microsoft.com/office/drawing/2014/main" id="{20D8245D-22AE-8FD8-C5B5-24C283716601}"/>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E09500E2-DBCB-47C8-3705-3BF719F4F59F}"/>
              </a:ext>
            </a:extLst>
          </p:cNvPr>
          <p:cNvSpPr>
            <a:spLocks noGrp="1"/>
          </p:cNvSpPr>
          <p:nvPr>
            <p:ph type="sldNum" sz="quarter" idx="12"/>
          </p:nvPr>
        </p:nvSpPr>
        <p:spPr/>
        <p:txBody>
          <a:bodyPr/>
          <a:lstStyle/>
          <a:p>
            <a:fld id="{40E6A22F-82BA-284A-B629-2C721010E59E}" type="slidenum">
              <a:rPr lang="en-US" smtClean="0"/>
              <a:t>‹#›</a:t>
            </a:fld>
            <a:endParaRPr lang="en-US"/>
          </a:p>
        </p:txBody>
      </p:sp>
    </p:spTree>
    <p:extLst>
      <p:ext uri="{BB962C8B-B14F-4D97-AF65-F5344CB8AC3E}">
        <p14:creationId xmlns:p14="http://schemas.microsoft.com/office/powerpoint/2010/main" val="25222424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ABAB0C-E021-6F4A-6C0C-DB30E1F08F15}"/>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65AE70B-882F-1383-526F-77AD329A98C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FE54082B-A6CB-B575-ECF6-6DF20003F03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C804BE2-168B-DB14-C680-70057B28DE48}"/>
              </a:ext>
            </a:extLst>
          </p:cNvPr>
          <p:cNvSpPr>
            <a:spLocks noGrp="1"/>
          </p:cNvSpPr>
          <p:nvPr>
            <p:ph type="dt" sz="half" idx="10"/>
          </p:nvPr>
        </p:nvSpPr>
        <p:spPr/>
        <p:txBody>
          <a:bodyPr/>
          <a:lstStyle/>
          <a:p>
            <a:fld id="{0A98DA72-EA43-CD47-9C7B-A4AA64AA82B1}" type="datetimeFigureOut">
              <a:rPr lang="en-US" smtClean="0"/>
              <a:t>3/24/25</a:t>
            </a:fld>
            <a:endParaRPr lang="en-US"/>
          </a:p>
        </p:txBody>
      </p:sp>
      <p:sp>
        <p:nvSpPr>
          <p:cNvPr id="6" name="Footer Placeholder 5">
            <a:extLst>
              <a:ext uri="{FF2B5EF4-FFF2-40B4-BE49-F238E27FC236}">
                <a16:creationId xmlns:a16="http://schemas.microsoft.com/office/drawing/2014/main" id="{E3F0138A-15FA-F960-D0C3-598607F96FD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4789E1-9ABB-09AE-8BA8-C7E616D269CC}"/>
              </a:ext>
            </a:extLst>
          </p:cNvPr>
          <p:cNvSpPr>
            <a:spLocks noGrp="1"/>
          </p:cNvSpPr>
          <p:nvPr>
            <p:ph type="sldNum" sz="quarter" idx="12"/>
          </p:nvPr>
        </p:nvSpPr>
        <p:spPr/>
        <p:txBody>
          <a:bodyPr/>
          <a:lstStyle/>
          <a:p>
            <a:fld id="{40E6A22F-82BA-284A-B629-2C721010E59E}" type="slidenum">
              <a:rPr lang="en-US" smtClean="0"/>
              <a:t>‹#›</a:t>
            </a:fld>
            <a:endParaRPr lang="en-US"/>
          </a:p>
        </p:txBody>
      </p:sp>
    </p:spTree>
    <p:extLst>
      <p:ext uri="{BB962C8B-B14F-4D97-AF65-F5344CB8AC3E}">
        <p14:creationId xmlns:p14="http://schemas.microsoft.com/office/powerpoint/2010/main" val="201149148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00E3BF-414D-3957-FB15-5DF1B7988DC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F954EAC-1EB2-6DE0-6D07-5B4C4F7B71E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4588DFB-2FBE-6637-DF5A-E401AC0EC6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E2123F5-5A55-C4D2-3221-2F71970FA729}"/>
              </a:ext>
            </a:extLst>
          </p:cNvPr>
          <p:cNvSpPr>
            <a:spLocks noGrp="1"/>
          </p:cNvSpPr>
          <p:nvPr>
            <p:ph type="dt" sz="half" idx="10"/>
          </p:nvPr>
        </p:nvSpPr>
        <p:spPr/>
        <p:txBody>
          <a:bodyPr/>
          <a:lstStyle/>
          <a:p>
            <a:fld id="{0A98DA72-EA43-CD47-9C7B-A4AA64AA82B1}" type="datetimeFigureOut">
              <a:rPr lang="en-US" smtClean="0"/>
              <a:t>3/24/25</a:t>
            </a:fld>
            <a:endParaRPr lang="en-US"/>
          </a:p>
        </p:txBody>
      </p:sp>
      <p:sp>
        <p:nvSpPr>
          <p:cNvPr id="6" name="Footer Placeholder 5">
            <a:extLst>
              <a:ext uri="{FF2B5EF4-FFF2-40B4-BE49-F238E27FC236}">
                <a16:creationId xmlns:a16="http://schemas.microsoft.com/office/drawing/2014/main" id="{E28EE9F3-8BE1-6D68-43DD-4E55A6603E8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35B1946-915A-8C84-ECE9-E913E564F83E}"/>
              </a:ext>
            </a:extLst>
          </p:cNvPr>
          <p:cNvSpPr>
            <a:spLocks noGrp="1"/>
          </p:cNvSpPr>
          <p:nvPr>
            <p:ph type="sldNum" sz="quarter" idx="12"/>
          </p:nvPr>
        </p:nvSpPr>
        <p:spPr/>
        <p:txBody>
          <a:bodyPr/>
          <a:lstStyle/>
          <a:p>
            <a:fld id="{40E6A22F-82BA-284A-B629-2C721010E59E}" type="slidenum">
              <a:rPr lang="en-US" smtClean="0"/>
              <a:t>‹#›</a:t>
            </a:fld>
            <a:endParaRPr lang="en-US"/>
          </a:p>
        </p:txBody>
      </p:sp>
    </p:spTree>
    <p:extLst>
      <p:ext uri="{BB962C8B-B14F-4D97-AF65-F5344CB8AC3E}">
        <p14:creationId xmlns:p14="http://schemas.microsoft.com/office/powerpoint/2010/main" val="8709598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20F875E7-4CD8-FBF5-D988-ABAA37E3502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46C673F-4960-2ACD-D09D-25EB55B3274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51A89DB-2359-71EB-D1C5-0DABB962C2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0A98DA72-EA43-CD47-9C7B-A4AA64AA82B1}" type="datetimeFigureOut">
              <a:rPr lang="en-US" smtClean="0"/>
              <a:t>3/24/25</a:t>
            </a:fld>
            <a:endParaRPr lang="en-US"/>
          </a:p>
        </p:txBody>
      </p:sp>
      <p:sp>
        <p:nvSpPr>
          <p:cNvPr id="5" name="Footer Placeholder 4">
            <a:extLst>
              <a:ext uri="{FF2B5EF4-FFF2-40B4-BE49-F238E27FC236}">
                <a16:creationId xmlns:a16="http://schemas.microsoft.com/office/drawing/2014/main" id="{E2871633-A554-5D2B-BEB5-7673D3BDFD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B147C901-62AE-CC16-E03D-080DB815B5A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40E6A22F-82BA-284A-B629-2C721010E59E}" type="slidenum">
              <a:rPr lang="en-US" smtClean="0"/>
              <a:t>‹#›</a:t>
            </a:fld>
            <a:endParaRPr lang="en-US"/>
          </a:p>
        </p:txBody>
      </p:sp>
    </p:spTree>
    <p:extLst>
      <p:ext uri="{BB962C8B-B14F-4D97-AF65-F5344CB8AC3E}">
        <p14:creationId xmlns:p14="http://schemas.microsoft.com/office/powerpoint/2010/main" val="215051071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sv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4.png"/><Relationship Id="rId7" Type="http://schemas.openxmlformats.org/officeDocument/2006/relationships/image" Target="../media/image8.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4.xml.rels><?xml version="1.0" encoding="UTF-8" standalone="yes"?>
<Relationships xmlns="http://schemas.openxmlformats.org/package/2006/relationships"><Relationship Id="rId3" Type="http://schemas.openxmlformats.org/officeDocument/2006/relationships/image" Target="../media/image11.sv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Black and white photo of binoculars against cityscape">
            <a:extLst>
              <a:ext uri="{FF2B5EF4-FFF2-40B4-BE49-F238E27FC236}">
                <a16:creationId xmlns:a16="http://schemas.microsoft.com/office/drawing/2014/main" id="{DA7F8A0B-C8FD-07AD-B4F9-7C359680725E}"/>
              </a:ext>
            </a:extLst>
          </p:cNvPr>
          <p:cNvPicPr>
            <a:picLocks noChangeAspect="1"/>
          </p:cNvPicPr>
          <p:nvPr/>
        </p:nvPicPr>
        <p:blipFill>
          <a:blip r:embed="rId2"/>
          <a:stretch>
            <a:fillRect/>
          </a:stretch>
        </p:blipFill>
        <p:spPr>
          <a:xfrm>
            <a:off x="0" y="4771"/>
            <a:ext cx="12192000" cy="6853229"/>
          </a:xfrm>
          <a:prstGeom prst="rect">
            <a:avLst/>
          </a:prstGeom>
        </p:spPr>
      </p:pic>
      <p:sp>
        <p:nvSpPr>
          <p:cNvPr id="6" name="Rectangle 5">
            <a:extLst>
              <a:ext uri="{FF2B5EF4-FFF2-40B4-BE49-F238E27FC236}">
                <a16:creationId xmlns:a16="http://schemas.microsoft.com/office/drawing/2014/main" id="{D4F59391-C2F6-7500-3E28-686B5F40A146}"/>
              </a:ext>
            </a:extLst>
          </p:cNvPr>
          <p:cNvSpPr/>
          <p:nvPr/>
        </p:nvSpPr>
        <p:spPr>
          <a:xfrm>
            <a:off x="3469532" y="1225685"/>
            <a:ext cx="5291847" cy="2003898"/>
          </a:xfrm>
          <a:prstGeom prst="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6236EA5-50DF-F772-6AC7-46E9BB2508A6}"/>
              </a:ext>
            </a:extLst>
          </p:cNvPr>
          <p:cNvSpPr>
            <a:spLocks noGrp="1"/>
          </p:cNvSpPr>
          <p:nvPr>
            <p:ph type="ctrTitle"/>
          </p:nvPr>
        </p:nvSpPr>
        <p:spPr>
          <a:xfrm>
            <a:off x="1524000" y="32868"/>
            <a:ext cx="9144000" cy="2387600"/>
          </a:xfrm>
        </p:spPr>
        <p:txBody>
          <a:bodyPr/>
          <a:lstStyle/>
          <a:p>
            <a:r>
              <a:rPr lang="en-US" dirty="0"/>
              <a:t>Supercities</a:t>
            </a:r>
          </a:p>
        </p:txBody>
      </p:sp>
      <p:sp>
        <p:nvSpPr>
          <p:cNvPr id="3" name="Subtitle 2">
            <a:extLst>
              <a:ext uri="{FF2B5EF4-FFF2-40B4-BE49-F238E27FC236}">
                <a16:creationId xmlns:a16="http://schemas.microsoft.com/office/drawing/2014/main" id="{2760EADB-C20F-D60F-A7FE-05B449F032F8}"/>
              </a:ext>
            </a:extLst>
          </p:cNvPr>
          <p:cNvSpPr>
            <a:spLocks noGrp="1"/>
          </p:cNvSpPr>
          <p:nvPr>
            <p:ph type="subTitle" idx="1"/>
          </p:nvPr>
        </p:nvSpPr>
        <p:spPr>
          <a:xfrm>
            <a:off x="1524000" y="2538482"/>
            <a:ext cx="9144000" cy="1655762"/>
          </a:xfrm>
        </p:spPr>
        <p:txBody>
          <a:bodyPr/>
          <a:lstStyle/>
          <a:p>
            <a:r>
              <a:rPr lang="en-US" dirty="0"/>
              <a:t>A snap-shot of urban development</a:t>
            </a:r>
          </a:p>
        </p:txBody>
      </p:sp>
    </p:spTree>
    <p:extLst>
      <p:ext uri="{BB962C8B-B14F-4D97-AF65-F5344CB8AC3E}">
        <p14:creationId xmlns:p14="http://schemas.microsoft.com/office/powerpoint/2010/main" val="31533153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D91112-75D3-FC64-9181-D9197F0DCD34}"/>
              </a:ext>
            </a:extLst>
          </p:cNvPr>
          <p:cNvSpPr>
            <a:spLocks noGrp="1"/>
          </p:cNvSpPr>
          <p:nvPr>
            <p:ph type="title"/>
          </p:nvPr>
        </p:nvSpPr>
        <p:spPr/>
        <p:txBody>
          <a:bodyPr/>
          <a:lstStyle/>
          <a:p>
            <a:r>
              <a:rPr lang="en-US" dirty="0"/>
              <a:t>Visualization #3 – Age/Education double line graph</a:t>
            </a:r>
          </a:p>
        </p:txBody>
      </p:sp>
      <p:pic>
        <p:nvPicPr>
          <p:cNvPr id="4" name="Content Placeholder 3">
            <a:extLst>
              <a:ext uri="{FF2B5EF4-FFF2-40B4-BE49-F238E27FC236}">
                <a16:creationId xmlns:a16="http://schemas.microsoft.com/office/drawing/2014/main" id="{3D50F5B1-BDC4-1FE2-FF76-EA3F843FDA0A}"/>
              </a:ext>
            </a:extLst>
          </p:cNvPr>
          <p:cNvPicPr>
            <a:picLocks noGrp="1" noChangeAspect="1"/>
          </p:cNvPicPr>
          <p:nvPr>
            <p:ph idx="1"/>
          </p:nvPr>
        </p:nvPicPr>
        <p:blipFill>
          <a:blip r:embed="rId2"/>
          <a:stretch>
            <a:fillRect/>
          </a:stretch>
        </p:blipFill>
        <p:spPr>
          <a:xfrm>
            <a:off x="2155828" y="1690688"/>
            <a:ext cx="7880344" cy="4701116"/>
          </a:xfrm>
          <a:prstGeom prst="rect">
            <a:avLst/>
          </a:prstGeom>
        </p:spPr>
      </p:pic>
    </p:spTree>
    <p:extLst>
      <p:ext uri="{BB962C8B-B14F-4D97-AF65-F5344CB8AC3E}">
        <p14:creationId xmlns:p14="http://schemas.microsoft.com/office/powerpoint/2010/main" val="21260669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C9972E-6867-5BD7-54A0-385CE3AED984}"/>
              </a:ext>
            </a:extLst>
          </p:cNvPr>
          <p:cNvSpPr>
            <a:spLocks noGrp="1"/>
          </p:cNvSpPr>
          <p:nvPr>
            <p:ph type="title"/>
          </p:nvPr>
        </p:nvSpPr>
        <p:spPr/>
        <p:txBody>
          <a:bodyPr/>
          <a:lstStyle/>
          <a:p>
            <a:r>
              <a:rPr lang="en-US"/>
              <a:t>Visualization #4 – poverty/rent double line graph</a:t>
            </a:r>
            <a:endParaRPr lang="en-US" dirty="0"/>
          </a:p>
        </p:txBody>
      </p:sp>
      <p:pic>
        <p:nvPicPr>
          <p:cNvPr id="4" name="Content Placeholder 3">
            <a:extLst>
              <a:ext uri="{FF2B5EF4-FFF2-40B4-BE49-F238E27FC236}">
                <a16:creationId xmlns:a16="http://schemas.microsoft.com/office/drawing/2014/main" id="{E98A0034-8A0F-FC72-9FEE-87FB8B5FA553}"/>
              </a:ext>
            </a:extLst>
          </p:cNvPr>
          <p:cNvPicPr>
            <a:picLocks noGrp="1" noChangeAspect="1"/>
          </p:cNvPicPr>
          <p:nvPr>
            <p:ph idx="1"/>
          </p:nvPr>
        </p:nvPicPr>
        <p:blipFill>
          <a:blip r:embed="rId2"/>
          <a:stretch>
            <a:fillRect/>
          </a:stretch>
        </p:blipFill>
        <p:spPr>
          <a:xfrm>
            <a:off x="1995939" y="1605934"/>
            <a:ext cx="8200121" cy="4886941"/>
          </a:xfrm>
          <a:prstGeom prst="rect">
            <a:avLst/>
          </a:prstGeom>
        </p:spPr>
      </p:pic>
    </p:spTree>
    <p:extLst>
      <p:ext uri="{BB962C8B-B14F-4D97-AF65-F5344CB8AC3E}">
        <p14:creationId xmlns:p14="http://schemas.microsoft.com/office/powerpoint/2010/main" val="16806907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13EC73-3E96-37B2-2924-6E1EFD124B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94E55C8-CE36-B171-0A03-F0FBBB6E131F}"/>
              </a:ext>
            </a:extLst>
          </p:cNvPr>
          <p:cNvSpPr>
            <a:spLocks noGrp="1"/>
          </p:cNvSpPr>
          <p:nvPr>
            <p:ph type="title"/>
          </p:nvPr>
        </p:nvSpPr>
        <p:spPr/>
        <p:txBody>
          <a:bodyPr/>
          <a:lstStyle/>
          <a:p>
            <a:r>
              <a:rPr lang="en-US" dirty="0"/>
              <a:t>Visualization #5 Health Behavior Stacked Column Chart</a:t>
            </a:r>
          </a:p>
        </p:txBody>
      </p:sp>
      <p:pic>
        <p:nvPicPr>
          <p:cNvPr id="5" name="Content Placeholder 4">
            <a:extLst>
              <a:ext uri="{FF2B5EF4-FFF2-40B4-BE49-F238E27FC236}">
                <a16:creationId xmlns:a16="http://schemas.microsoft.com/office/drawing/2014/main" id="{E7AC23EC-D9C5-13A2-1954-3C1B886F60CD}"/>
              </a:ext>
            </a:extLst>
          </p:cNvPr>
          <p:cNvPicPr>
            <a:picLocks noGrp="1" noChangeAspect="1"/>
          </p:cNvPicPr>
          <p:nvPr>
            <p:ph idx="1"/>
          </p:nvPr>
        </p:nvPicPr>
        <p:blipFill>
          <a:blip r:embed="rId2"/>
          <a:srcRect l="347" t="1340" b="2070"/>
          <a:stretch/>
        </p:blipFill>
        <p:spPr>
          <a:xfrm>
            <a:off x="1376413" y="1761423"/>
            <a:ext cx="9472209" cy="5096577"/>
          </a:xfrm>
          <a:prstGeom prst="rect">
            <a:avLst/>
          </a:prstGeom>
        </p:spPr>
      </p:pic>
    </p:spTree>
    <p:extLst>
      <p:ext uri="{BB962C8B-B14F-4D97-AF65-F5344CB8AC3E}">
        <p14:creationId xmlns:p14="http://schemas.microsoft.com/office/powerpoint/2010/main" val="2250008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AEF19-B31A-1B00-7229-B3EE86459D1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11626464-842C-A46E-1C45-9D9B30E9A6DE}"/>
              </a:ext>
            </a:extLst>
          </p:cNvPr>
          <p:cNvSpPr>
            <a:spLocks noGrp="1"/>
          </p:cNvSpPr>
          <p:nvPr>
            <p:ph type="title"/>
          </p:nvPr>
        </p:nvSpPr>
        <p:spPr/>
        <p:txBody>
          <a:bodyPr/>
          <a:lstStyle/>
          <a:p>
            <a:r>
              <a:rPr lang="en-US" dirty="0"/>
              <a:t>Visualization #6 – Good Air Quality Days Bar Chart</a:t>
            </a:r>
          </a:p>
        </p:txBody>
      </p:sp>
      <p:pic>
        <p:nvPicPr>
          <p:cNvPr id="7" name="Content Placeholder 6">
            <a:extLst>
              <a:ext uri="{FF2B5EF4-FFF2-40B4-BE49-F238E27FC236}">
                <a16:creationId xmlns:a16="http://schemas.microsoft.com/office/drawing/2014/main" id="{3AEFFBEB-7156-8148-B7FC-812A29BD21F2}"/>
              </a:ext>
            </a:extLst>
          </p:cNvPr>
          <p:cNvPicPr>
            <a:picLocks noGrp="1" noChangeAspect="1"/>
          </p:cNvPicPr>
          <p:nvPr>
            <p:ph idx="1"/>
          </p:nvPr>
        </p:nvPicPr>
        <p:blipFill>
          <a:blip r:embed="rId2"/>
          <a:srcRect t="1369" r="815"/>
          <a:stretch/>
        </p:blipFill>
        <p:spPr>
          <a:xfrm>
            <a:off x="2067961" y="1761422"/>
            <a:ext cx="7990440" cy="5096577"/>
          </a:xfrm>
          <a:prstGeom prst="rect">
            <a:avLst/>
          </a:prstGeom>
        </p:spPr>
      </p:pic>
    </p:spTree>
    <p:extLst>
      <p:ext uri="{BB962C8B-B14F-4D97-AF65-F5344CB8AC3E}">
        <p14:creationId xmlns:p14="http://schemas.microsoft.com/office/powerpoint/2010/main" val="424563080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F10FA5-6124-6C75-8E1F-EC1D87E251EA}"/>
              </a:ext>
            </a:extLst>
          </p:cNvPr>
          <p:cNvSpPr>
            <a:spLocks noGrp="1"/>
          </p:cNvSpPr>
          <p:nvPr>
            <p:ph type="title"/>
          </p:nvPr>
        </p:nvSpPr>
        <p:spPr/>
        <p:txBody>
          <a:bodyPr/>
          <a:lstStyle/>
          <a:p>
            <a:r>
              <a:rPr lang="en-US" dirty="0"/>
              <a:t>Visualization #7 – Bad air quality Days Bar Chart</a:t>
            </a:r>
          </a:p>
        </p:txBody>
      </p:sp>
      <p:pic>
        <p:nvPicPr>
          <p:cNvPr id="28" name="Content Placeholder 27">
            <a:extLst>
              <a:ext uri="{FF2B5EF4-FFF2-40B4-BE49-F238E27FC236}">
                <a16:creationId xmlns:a16="http://schemas.microsoft.com/office/drawing/2014/main" id="{BA8B628B-CD4D-8FF1-EE77-0F684387CC5D}"/>
              </a:ext>
            </a:extLst>
          </p:cNvPr>
          <p:cNvPicPr>
            <a:picLocks noGrp="1" noChangeAspect="1"/>
          </p:cNvPicPr>
          <p:nvPr>
            <p:ph idx="1"/>
          </p:nvPr>
        </p:nvPicPr>
        <p:blipFill>
          <a:blip r:embed="rId2"/>
          <a:stretch>
            <a:fillRect/>
          </a:stretch>
        </p:blipFill>
        <p:spPr>
          <a:xfrm>
            <a:off x="2732932" y="1825625"/>
            <a:ext cx="6726136" cy="4351338"/>
          </a:xfrm>
          <a:prstGeom prst="rect">
            <a:avLst/>
          </a:prstGeom>
        </p:spPr>
      </p:pic>
    </p:spTree>
    <p:extLst>
      <p:ext uri="{BB962C8B-B14F-4D97-AF65-F5344CB8AC3E}">
        <p14:creationId xmlns:p14="http://schemas.microsoft.com/office/powerpoint/2010/main" val="4580859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C3C857-8F0F-E7D1-0A77-E9D6D4BB0D68}"/>
              </a:ext>
            </a:extLst>
          </p:cNvPr>
          <p:cNvSpPr>
            <a:spLocks noGrp="1"/>
          </p:cNvSpPr>
          <p:nvPr>
            <p:ph type="title"/>
          </p:nvPr>
        </p:nvSpPr>
        <p:spPr/>
        <p:txBody>
          <a:bodyPr/>
          <a:lstStyle/>
          <a:p>
            <a:r>
              <a:rPr lang="en-US" dirty="0"/>
              <a:t>Visualization #8 Commute Modes by City</a:t>
            </a:r>
          </a:p>
        </p:txBody>
      </p:sp>
      <p:pic>
        <p:nvPicPr>
          <p:cNvPr id="4" name="Content Placeholder 3">
            <a:extLst>
              <a:ext uri="{FF2B5EF4-FFF2-40B4-BE49-F238E27FC236}">
                <a16:creationId xmlns:a16="http://schemas.microsoft.com/office/drawing/2014/main" id="{1967E581-24B1-AA73-3D78-DD028447D825}"/>
              </a:ext>
            </a:extLst>
          </p:cNvPr>
          <p:cNvPicPr>
            <a:picLocks noGrp="1" noChangeAspect="1"/>
          </p:cNvPicPr>
          <p:nvPr>
            <p:ph idx="1"/>
          </p:nvPr>
        </p:nvPicPr>
        <p:blipFill>
          <a:blip r:embed="rId2"/>
          <a:stretch>
            <a:fillRect/>
          </a:stretch>
        </p:blipFill>
        <p:spPr>
          <a:xfrm>
            <a:off x="2388843" y="1306251"/>
            <a:ext cx="7414314" cy="5277112"/>
          </a:xfrm>
          <a:prstGeom prst="rect">
            <a:avLst/>
          </a:prstGeom>
        </p:spPr>
      </p:pic>
    </p:spTree>
    <p:extLst>
      <p:ext uri="{BB962C8B-B14F-4D97-AF65-F5344CB8AC3E}">
        <p14:creationId xmlns:p14="http://schemas.microsoft.com/office/powerpoint/2010/main" val="1662986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F01970-C462-8B3E-3106-83A3D091BE00}"/>
              </a:ext>
            </a:extLst>
          </p:cNvPr>
          <p:cNvSpPr>
            <a:spLocks noGrp="1"/>
          </p:cNvSpPr>
          <p:nvPr>
            <p:ph type="title"/>
          </p:nvPr>
        </p:nvSpPr>
        <p:spPr/>
        <p:txBody>
          <a:bodyPr/>
          <a:lstStyle/>
          <a:p>
            <a:r>
              <a:rPr lang="en-US" dirty="0"/>
              <a:t>Conclusions</a:t>
            </a:r>
          </a:p>
        </p:txBody>
      </p:sp>
      <p:sp>
        <p:nvSpPr>
          <p:cNvPr id="3" name="Content Placeholder 2">
            <a:extLst>
              <a:ext uri="{FF2B5EF4-FFF2-40B4-BE49-F238E27FC236}">
                <a16:creationId xmlns:a16="http://schemas.microsoft.com/office/drawing/2014/main" id="{70F0FBF0-309B-46DC-59F5-8B74D4EF4B15}"/>
              </a:ext>
            </a:extLst>
          </p:cNvPr>
          <p:cNvSpPr>
            <a:spLocks noGrp="1"/>
          </p:cNvSpPr>
          <p:nvPr>
            <p:ph idx="1"/>
          </p:nvPr>
        </p:nvSpPr>
        <p:spPr/>
        <p:txBody>
          <a:bodyPr>
            <a:normAutofit fontScale="85000" lnSpcReduction="10000"/>
          </a:bodyPr>
          <a:lstStyle/>
          <a:p>
            <a:r>
              <a:rPr lang="en-US" b="0" i="0" dirty="0">
                <a:solidFill>
                  <a:srgbClr val="1D1C1D"/>
                </a:solidFill>
                <a:effectLst/>
                <a:latin typeface="Slack-Lato"/>
              </a:rPr>
              <a:t>Each city has its own strengths and weaknesses. New York has high economic opportunities but significant income inequality and housing challenges. </a:t>
            </a:r>
          </a:p>
          <a:p>
            <a:r>
              <a:rPr lang="en-US" b="0" i="0" dirty="0">
                <a:solidFill>
                  <a:srgbClr val="1D1C1D"/>
                </a:solidFill>
                <a:effectLst/>
                <a:latin typeface="Slack-Lato"/>
              </a:rPr>
              <a:t>Los Angeles, with its diverse and economically proven city, faces high unemployment and health behavior concerns. </a:t>
            </a:r>
          </a:p>
          <a:p>
            <a:r>
              <a:rPr lang="en-US" b="0" i="0" dirty="0">
                <a:solidFill>
                  <a:srgbClr val="1D1C1D"/>
                </a:solidFill>
                <a:effectLst/>
                <a:latin typeface="Slack-Lato"/>
              </a:rPr>
              <a:t>Houston, with its rapid growth and diversity but growing health behavior concerns and "commutability". </a:t>
            </a:r>
          </a:p>
          <a:p>
            <a:r>
              <a:rPr lang="en-US" b="0" i="0" dirty="0">
                <a:solidFill>
                  <a:srgbClr val="1D1C1D"/>
                </a:solidFill>
                <a:effectLst/>
                <a:latin typeface="Slack-Lato"/>
              </a:rPr>
              <a:t>Chicago with its economic challenges has a growing, highly education population. </a:t>
            </a:r>
          </a:p>
          <a:p>
            <a:r>
              <a:rPr lang="en-US" b="0" i="0" dirty="0">
                <a:solidFill>
                  <a:srgbClr val="1D1C1D"/>
                </a:solidFill>
                <a:effectLst/>
                <a:latin typeface="Slack-Lato"/>
              </a:rPr>
              <a:t>Phoenix, with its emerging, growing urban hub, faces challenges with infrastructure. </a:t>
            </a:r>
          </a:p>
          <a:p>
            <a:r>
              <a:rPr lang="en-US" b="0" i="0" dirty="0">
                <a:solidFill>
                  <a:srgbClr val="1D1C1D"/>
                </a:solidFill>
                <a:effectLst/>
                <a:latin typeface="Slack-Lato"/>
              </a:rPr>
              <a:t>By leveraging insights from demographic, economic, health, and racial metrics, policymakers and stakeholders can develop targeted strategies to improve quality of life and foster sustainable growth in urban areas, as they continue to develop.</a:t>
            </a:r>
            <a:endParaRPr lang="en-US" b="1" dirty="0"/>
          </a:p>
        </p:txBody>
      </p:sp>
    </p:spTree>
    <p:extLst>
      <p:ext uri="{BB962C8B-B14F-4D97-AF65-F5344CB8AC3E}">
        <p14:creationId xmlns:p14="http://schemas.microsoft.com/office/powerpoint/2010/main" val="30075571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82BEA8-A08B-760E-7FFE-A336761D402E}"/>
              </a:ext>
            </a:extLst>
          </p:cNvPr>
          <p:cNvSpPr>
            <a:spLocks noGrp="1"/>
          </p:cNvSpPr>
          <p:nvPr>
            <p:ph type="title"/>
          </p:nvPr>
        </p:nvSpPr>
        <p:spPr/>
        <p:txBody>
          <a:bodyPr/>
          <a:lstStyle/>
          <a:p>
            <a:r>
              <a:rPr lang="en-US" b="1" u="sng" dirty="0"/>
              <a:t>Definition:</a:t>
            </a:r>
          </a:p>
        </p:txBody>
      </p:sp>
      <p:sp>
        <p:nvSpPr>
          <p:cNvPr id="3" name="Content Placeholder 2">
            <a:extLst>
              <a:ext uri="{FF2B5EF4-FFF2-40B4-BE49-F238E27FC236}">
                <a16:creationId xmlns:a16="http://schemas.microsoft.com/office/drawing/2014/main" id="{424C7ADB-02FB-E425-9313-B6171FF4D0D8}"/>
              </a:ext>
            </a:extLst>
          </p:cNvPr>
          <p:cNvSpPr>
            <a:spLocks noGrp="1"/>
          </p:cNvSpPr>
          <p:nvPr>
            <p:ph idx="1"/>
          </p:nvPr>
        </p:nvSpPr>
        <p:spPr>
          <a:xfrm>
            <a:off x="838200" y="1825625"/>
            <a:ext cx="4226668" cy="4351338"/>
          </a:xfrm>
        </p:spPr>
        <p:txBody>
          <a:bodyPr/>
          <a:lstStyle/>
          <a:p>
            <a:r>
              <a:rPr lang="en-US" dirty="0"/>
              <a:t>A megacity has two quantitative characteristics:</a:t>
            </a:r>
          </a:p>
          <a:p>
            <a:pPr lvl="1"/>
            <a:r>
              <a:rPr lang="en-US" dirty="0"/>
              <a:t>More than 2,000 people per square mile</a:t>
            </a:r>
          </a:p>
          <a:p>
            <a:pPr lvl="1"/>
            <a:r>
              <a:rPr lang="en-US" dirty="0"/>
              <a:t>More than 1,000,000 people within city limits</a:t>
            </a:r>
          </a:p>
          <a:p>
            <a:endParaRPr lang="en-US" dirty="0"/>
          </a:p>
        </p:txBody>
      </p:sp>
      <p:pic>
        <p:nvPicPr>
          <p:cNvPr id="5" name="Graphic 4" descr="City with solid fill">
            <a:extLst>
              <a:ext uri="{FF2B5EF4-FFF2-40B4-BE49-F238E27FC236}">
                <a16:creationId xmlns:a16="http://schemas.microsoft.com/office/drawing/2014/main" id="{0DB0893E-4CCE-4188-78EA-4991CD318571}"/>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977973" y="1412131"/>
            <a:ext cx="3683541" cy="3683541"/>
          </a:xfrm>
          <a:prstGeom prst="rect">
            <a:avLst/>
          </a:prstGeom>
        </p:spPr>
      </p:pic>
    </p:spTree>
    <p:extLst>
      <p:ext uri="{BB962C8B-B14F-4D97-AF65-F5344CB8AC3E}">
        <p14:creationId xmlns:p14="http://schemas.microsoft.com/office/powerpoint/2010/main" val="179893192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3A3CB7-B93C-E164-DFF0-B6E4767CBB73}"/>
              </a:ext>
            </a:extLst>
          </p:cNvPr>
          <p:cNvSpPr>
            <a:spLocks noGrp="1"/>
          </p:cNvSpPr>
          <p:nvPr>
            <p:ph type="title"/>
          </p:nvPr>
        </p:nvSpPr>
        <p:spPr/>
        <p:txBody>
          <a:bodyPr/>
          <a:lstStyle/>
          <a:p>
            <a:r>
              <a:rPr lang="en-US" b="1" dirty="0"/>
              <a:t>Our cities: the top 5</a:t>
            </a:r>
          </a:p>
        </p:txBody>
      </p:sp>
      <p:sp>
        <p:nvSpPr>
          <p:cNvPr id="4" name="Rectangle 3">
            <a:extLst>
              <a:ext uri="{FF2B5EF4-FFF2-40B4-BE49-F238E27FC236}">
                <a16:creationId xmlns:a16="http://schemas.microsoft.com/office/drawing/2014/main" id="{940F137F-57D5-F9D1-12CE-305422AF7B7A}"/>
              </a:ext>
            </a:extLst>
          </p:cNvPr>
          <p:cNvSpPr/>
          <p:nvPr/>
        </p:nvSpPr>
        <p:spPr>
          <a:xfrm>
            <a:off x="959796" y="1841770"/>
            <a:ext cx="2224391" cy="1887166"/>
          </a:xfrm>
          <a:prstGeom prst="rect">
            <a:avLst/>
          </a:prstGeom>
          <a:blipFill>
            <a:blip r:embed="rId3"/>
            <a:tile tx="0" ty="0" sx="100000" sy="100000" flip="none" algn="tl"/>
          </a:blip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CD3C545-D36F-34BC-77E0-437E6CB0CE2D}"/>
              </a:ext>
            </a:extLst>
          </p:cNvPr>
          <p:cNvSpPr/>
          <p:nvPr/>
        </p:nvSpPr>
        <p:spPr>
          <a:xfrm>
            <a:off x="4983804" y="1841770"/>
            <a:ext cx="2224391" cy="188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41F71FD4-B1B6-D3E4-3FA5-34062296B05C}"/>
              </a:ext>
            </a:extLst>
          </p:cNvPr>
          <p:cNvSpPr/>
          <p:nvPr/>
        </p:nvSpPr>
        <p:spPr>
          <a:xfrm>
            <a:off x="8959175" y="1841770"/>
            <a:ext cx="2224391" cy="188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807681BD-C371-FB4D-39DF-757499CDFEE0}"/>
              </a:ext>
            </a:extLst>
          </p:cNvPr>
          <p:cNvSpPr/>
          <p:nvPr/>
        </p:nvSpPr>
        <p:spPr>
          <a:xfrm>
            <a:off x="2921540" y="4309353"/>
            <a:ext cx="2224391" cy="188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C5D9A95-A137-EE5E-84CB-52E6ECB7BD3C}"/>
              </a:ext>
            </a:extLst>
          </p:cNvPr>
          <p:cNvSpPr/>
          <p:nvPr/>
        </p:nvSpPr>
        <p:spPr>
          <a:xfrm>
            <a:off x="7046069" y="4309353"/>
            <a:ext cx="2224391" cy="188716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EE7422-3150-897D-B727-FAFE9E0FA38E}"/>
              </a:ext>
            </a:extLst>
          </p:cNvPr>
          <p:cNvSpPr txBox="1"/>
          <p:nvPr/>
        </p:nvSpPr>
        <p:spPr>
          <a:xfrm>
            <a:off x="1206230" y="3787302"/>
            <a:ext cx="1783404" cy="369332"/>
          </a:xfrm>
          <a:prstGeom prst="rect">
            <a:avLst/>
          </a:prstGeom>
          <a:noFill/>
        </p:spPr>
        <p:txBody>
          <a:bodyPr wrap="square" rtlCol="0">
            <a:spAutoFit/>
          </a:bodyPr>
          <a:lstStyle/>
          <a:p>
            <a:pPr algn="ctr"/>
            <a:r>
              <a:rPr lang="en-US" dirty="0"/>
              <a:t>New York</a:t>
            </a:r>
          </a:p>
        </p:txBody>
      </p:sp>
      <p:sp>
        <p:nvSpPr>
          <p:cNvPr id="10" name="TextBox 9">
            <a:extLst>
              <a:ext uri="{FF2B5EF4-FFF2-40B4-BE49-F238E27FC236}">
                <a16:creationId xmlns:a16="http://schemas.microsoft.com/office/drawing/2014/main" id="{9190A6F2-D9DD-A6C1-4FFF-B04BCF362C27}"/>
              </a:ext>
            </a:extLst>
          </p:cNvPr>
          <p:cNvSpPr txBox="1"/>
          <p:nvPr/>
        </p:nvSpPr>
        <p:spPr>
          <a:xfrm>
            <a:off x="5204297" y="3787302"/>
            <a:ext cx="1783404" cy="369332"/>
          </a:xfrm>
          <a:prstGeom prst="rect">
            <a:avLst/>
          </a:prstGeom>
          <a:noFill/>
        </p:spPr>
        <p:txBody>
          <a:bodyPr wrap="square" rtlCol="0">
            <a:spAutoFit/>
          </a:bodyPr>
          <a:lstStyle/>
          <a:p>
            <a:pPr algn="ctr"/>
            <a:r>
              <a:rPr lang="en-US" dirty="0"/>
              <a:t>Los Angeles</a:t>
            </a:r>
          </a:p>
        </p:txBody>
      </p:sp>
      <p:sp>
        <p:nvSpPr>
          <p:cNvPr id="11" name="TextBox 10">
            <a:extLst>
              <a:ext uri="{FF2B5EF4-FFF2-40B4-BE49-F238E27FC236}">
                <a16:creationId xmlns:a16="http://schemas.microsoft.com/office/drawing/2014/main" id="{A3EFAB37-B5C3-6619-13C1-6F030A2838A8}"/>
              </a:ext>
            </a:extLst>
          </p:cNvPr>
          <p:cNvSpPr txBox="1"/>
          <p:nvPr/>
        </p:nvSpPr>
        <p:spPr>
          <a:xfrm>
            <a:off x="9179668" y="3787302"/>
            <a:ext cx="1783404" cy="369332"/>
          </a:xfrm>
          <a:prstGeom prst="rect">
            <a:avLst/>
          </a:prstGeom>
          <a:noFill/>
        </p:spPr>
        <p:txBody>
          <a:bodyPr wrap="square" rtlCol="0">
            <a:spAutoFit/>
          </a:bodyPr>
          <a:lstStyle/>
          <a:p>
            <a:pPr algn="ctr"/>
            <a:r>
              <a:rPr lang="en-US" dirty="0"/>
              <a:t>Chicago</a:t>
            </a:r>
          </a:p>
        </p:txBody>
      </p:sp>
      <p:sp>
        <p:nvSpPr>
          <p:cNvPr id="12" name="TextBox 11">
            <a:extLst>
              <a:ext uri="{FF2B5EF4-FFF2-40B4-BE49-F238E27FC236}">
                <a16:creationId xmlns:a16="http://schemas.microsoft.com/office/drawing/2014/main" id="{DB8DDA7F-75A3-1BFA-DACA-647D6B88F9A6}"/>
              </a:ext>
            </a:extLst>
          </p:cNvPr>
          <p:cNvSpPr txBox="1"/>
          <p:nvPr/>
        </p:nvSpPr>
        <p:spPr>
          <a:xfrm>
            <a:off x="3142033" y="6248400"/>
            <a:ext cx="1783404" cy="369332"/>
          </a:xfrm>
          <a:prstGeom prst="rect">
            <a:avLst/>
          </a:prstGeom>
          <a:noFill/>
        </p:spPr>
        <p:txBody>
          <a:bodyPr wrap="square" rtlCol="0">
            <a:spAutoFit/>
          </a:bodyPr>
          <a:lstStyle/>
          <a:p>
            <a:pPr algn="ctr"/>
            <a:r>
              <a:rPr lang="en-US" dirty="0"/>
              <a:t>Houston</a:t>
            </a:r>
          </a:p>
        </p:txBody>
      </p:sp>
      <p:sp>
        <p:nvSpPr>
          <p:cNvPr id="13" name="TextBox 12">
            <a:extLst>
              <a:ext uri="{FF2B5EF4-FFF2-40B4-BE49-F238E27FC236}">
                <a16:creationId xmlns:a16="http://schemas.microsoft.com/office/drawing/2014/main" id="{FF69C38C-10FE-B825-1873-6D55B6EA3873}"/>
              </a:ext>
            </a:extLst>
          </p:cNvPr>
          <p:cNvSpPr txBox="1"/>
          <p:nvPr/>
        </p:nvSpPr>
        <p:spPr>
          <a:xfrm>
            <a:off x="7266565" y="6196519"/>
            <a:ext cx="1783404" cy="369332"/>
          </a:xfrm>
          <a:prstGeom prst="rect">
            <a:avLst/>
          </a:prstGeom>
          <a:noFill/>
        </p:spPr>
        <p:txBody>
          <a:bodyPr wrap="square" rtlCol="0">
            <a:spAutoFit/>
          </a:bodyPr>
          <a:lstStyle/>
          <a:p>
            <a:pPr algn="ctr"/>
            <a:r>
              <a:rPr lang="en-US" dirty="0"/>
              <a:t>Phoenix</a:t>
            </a:r>
          </a:p>
        </p:txBody>
      </p:sp>
      <p:pic>
        <p:nvPicPr>
          <p:cNvPr id="15" name="Picture 14" descr="Aerial view of Manhattan">
            <a:extLst>
              <a:ext uri="{FF2B5EF4-FFF2-40B4-BE49-F238E27FC236}">
                <a16:creationId xmlns:a16="http://schemas.microsoft.com/office/drawing/2014/main" id="{79C372F6-2150-D34E-72BE-8A30039BACF1}"/>
              </a:ext>
            </a:extLst>
          </p:cNvPr>
          <p:cNvPicPr>
            <a:picLocks noChangeAspect="1"/>
          </p:cNvPicPr>
          <p:nvPr/>
        </p:nvPicPr>
        <p:blipFill>
          <a:blip r:embed="rId4"/>
          <a:stretch>
            <a:fillRect/>
          </a:stretch>
        </p:blipFill>
        <p:spPr>
          <a:xfrm>
            <a:off x="959796" y="1841769"/>
            <a:ext cx="2273028" cy="1906637"/>
          </a:xfrm>
          <a:prstGeom prst="rect">
            <a:avLst/>
          </a:prstGeom>
        </p:spPr>
      </p:pic>
      <p:pic>
        <p:nvPicPr>
          <p:cNvPr id="17" name="Picture 16" descr="Palm tree-lined street Los Angeles">
            <a:extLst>
              <a:ext uri="{FF2B5EF4-FFF2-40B4-BE49-F238E27FC236}">
                <a16:creationId xmlns:a16="http://schemas.microsoft.com/office/drawing/2014/main" id="{309F59EF-1D97-1CFB-624B-A527177730DB}"/>
              </a:ext>
            </a:extLst>
          </p:cNvPr>
          <p:cNvPicPr>
            <a:picLocks noChangeAspect="1"/>
          </p:cNvPicPr>
          <p:nvPr/>
        </p:nvPicPr>
        <p:blipFill>
          <a:blip r:embed="rId5"/>
          <a:stretch>
            <a:fillRect/>
          </a:stretch>
        </p:blipFill>
        <p:spPr>
          <a:xfrm>
            <a:off x="4975698" y="1815830"/>
            <a:ext cx="2273028" cy="1932576"/>
          </a:xfrm>
          <a:prstGeom prst="rect">
            <a:avLst/>
          </a:prstGeom>
        </p:spPr>
      </p:pic>
      <p:pic>
        <p:nvPicPr>
          <p:cNvPr id="19" name="Picture 18" descr="Chicago Riverwalk Illinois">
            <a:extLst>
              <a:ext uri="{FF2B5EF4-FFF2-40B4-BE49-F238E27FC236}">
                <a16:creationId xmlns:a16="http://schemas.microsoft.com/office/drawing/2014/main" id="{802AE144-6230-6FF3-C3F9-020BCDFD52C9}"/>
              </a:ext>
            </a:extLst>
          </p:cNvPr>
          <p:cNvPicPr>
            <a:picLocks noChangeAspect="1"/>
          </p:cNvPicPr>
          <p:nvPr/>
        </p:nvPicPr>
        <p:blipFill>
          <a:blip r:embed="rId6"/>
          <a:stretch>
            <a:fillRect/>
          </a:stretch>
        </p:blipFill>
        <p:spPr>
          <a:xfrm>
            <a:off x="8959174" y="1841770"/>
            <a:ext cx="2263300" cy="1945532"/>
          </a:xfrm>
          <a:prstGeom prst="rect">
            <a:avLst/>
          </a:prstGeom>
        </p:spPr>
      </p:pic>
      <p:pic>
        <p:nvPicPr>
          <p:cNvPr id="21" name="Picture 20" descr="Houston City Hall Texas">
            <a:extLst>
              <a:ext uri="{FF2B5EF4-FFF2-40B4-BE49-F238E27FC236}">
                <a16:creationId xmlns:a16="http://schemas.microsoft.com/office/drawing/2014/main" id="{0E2310BA-3226-56CB-F6BA-E48582CB8F67}"/>
              </a:ext>
            </a:extLst>
          </p:cNvPr>
          <p:cNvPicPr>
            <a:picLocks noChangeAspect="1"/>
          </p:cNvPicPr>
          <p:nvPr/>
        </p:nvPicPr>
        <p:blipFill>
          <a:blip r:embed="rId7"/>
          <a:stretch>
            <a:fillRect/>
          </a:stretch>
        </p:blipFill>
        <p:spPr>
          <a:xfrm>
            <a:off x="2881010" y="4296398"/>
            <a:ext cx="2305451" cy="1913107"/>
          </a:xfrm>
          <a:prstGeom prst="rect">
            <a:avLst/>
          </a:prstGeom>
        </p:spPr>
      </p:pic>
      <p:pic>
        <p:nvPicPr>
          <p:cNvPr id="23" name="Picture 22" descr="Skyscrapers downtown Phoenix Arizona">
            <a:extLst>
              <a:ext uri="{FF2B5EF4-FFF2-40B4-BE49-F238E27FC236}">
                <a16:creationId xmlns:a16="http://schemas.microsoft.com/office/drawing/2014/main" id="{33FC2219-AF12-1458-EA19-A1A9EBAC5FD5}"/>
              </a:ext>
            </a:extLst>
          </p:cNvPr>
          <p:cNvPicPr>
            <a:picLocks noChangeAspect="1"/>
          </p:cNvPicPr>
          <p:nvPr/>
        </p:nvPicPr>
        <p:blipFill>
          <a:blip r:embed="rId8"/>
          <a:stretch>
            <a:fillRect/>
          </a:stretch>
        </p:blipFill>
        <p:spPr>
          <a:xfrm>
            <a:off x="7046068" y="4296398"/>
            <a:ext cx="2264922" cy="1913107"/>
          </a:xfrm>
          <a:prstGeom prst="rect">
            <a:avLst/>
          </a:prstGeom>
        </p:spPr>
      </p:pic>
      <p:sp>
        <p:nvSpPr>
          <p:cNvPr id="24" name="TextBox 23">
            <a:extLst>
              <a:ext uri="{FF2B5EF4-FFF2-40B4-BE49-F238E27FC236}">
                <a16:creationId xmlns:a16="http://schemas.microsoft.com/office/drawing/2014/main" id="{A692873E-0C5A-5989-8673-7EF6ACDCE521}"/>
              </a:ext>
            </a:extLst>
          </p:cNvPr>
          <p:cNvSpPr txBox="1"/>
          <p:nvPr/>
        </p:nvSpPr>
        <p:spPr>
          <a:xfrm>
            <a:off x="175098" y="2276272"/>
            <a:ext cx="616085" cy="1107996"/>
          </a:xfrm>
          <a:prstGeom prst="rect">
            <a:avLst/>
          </a:prstGeom>
          <a:noFill/>
        </p:spPr>
        <p:txBody>
          <a:bodyPr wrap="square" rtlCol="0">
            <a:spAutoFit/>
          </a:bodyPr>
          <a:lstStyle/>
          <a:p>
            <a:r>
              <a:rPr lang="en-US" sz="6600" dirty="0"/>
              <a:t>1</a:t>
            </a:r>
            <a:endParaRPr lang="en-US" dirty="0"/>
          </a:p>
        </p:txBody>
      </p:sp>
      <p:sp>
        <p:nvSpPr>
          <p:cNvPr id="25" name="TextBox 24">
            <a:extLst>
              <a:ext uri="{FF2B5EF4-FFF2-40B4-BE49-F238E27FC236}">
                <a16:creationId xmlns:a16="http://schemas.microsoft.com/office/drawing/2014/main" id="{C201C489-986D-4E2D-0B8E-2EFEC14F3594}"/>
              </a:ext>
            </a:extLst>
          </p:cNvPr>
          <p:cNvSpPr txBox="1"/>
          <p:nvPr/>
        </p:nvSpPr>
        <p:spPr>
          <a:xfrm>
            <a:off x="4212077" y="2228120"/>
            <a:ext cx="616085" cy="1107996"/>
          </a:xfrm>
          <a:prstGeom prst="rect">
            <a:avLst/>
          </a:prstGeom>
          <a:noFill/>
        </p:spPr>
        <p:txBody>
          <a:bodyPr wrap="square" rtlCol="0">
            <a:spAutoFit/>
          </a:bodyPr>
          <a:lstStyle/>
          <a:p>
            <a:r>
              <a:rPr lang="en-US" sz="6600" dirty="0"/>
              <a:t>2</a:t>
            </a:r>
            <a:endParaRPr lang="en-US" dirty="0"/>
          </a:p>
        </p:txBody>
      </p:sp>
      <p:sp>
        <p:nvSpPr>
          <p:cNvPr id="26" name="TextBox 25">
            <a:extLst>
              <a:ext uri="{FF2B5EF4-FFF2-40B4-BE49-F238E27FC236}">
                <a16:creationId xmlns:a16="http://schemas.microsoft.com/office/drawing/2014/main" id="{8568C95C-6620-E766-2182-26EF0E99F500}"/>
              </a:ext>
            </a:extLst>
          </p:cNvPr>
          <p:cNvSpPr txBox="1"/>
          <p:nvPr/>
        </p:nvSpPr>
        <p:spPr>
          <a:xfrm>
            <a:off x="8304182" y="2238680"/>
            <a:ext cx="616085" cy="1107996"/>
          </a:xfrm>
          <a:prstGeom prst="rect">
            <a:avLst/>
          </a:prstGeom>
          <a:noFill/>
        </p:spPr>
        <p:txBody>
          <a:bodyPr wrap="square" rtlCol="0">
            <a:spAutoFit/>
          </a:bodyPr>
          <a:lstStyle/>
          <a:p>
            <a:r>
              <a:rPr lang="en-US" sz="6600" dirty="0"/>
              <a:t>3</a:t>
            </a:r>
            <a:endParaRPr lang="en-US" dirty="0"/>
          </a:p>
        </p:txBody>
      </p:sp>
      <p:sp>
        <p:nvSpPr>
          <p:cNvPr id="27" name="TextBox 26">
            <a:extLst>
              <a:ext uri="{FF2B5EF4-FFF2-40B4-BE49-F238E27FC236}">
                <a16:creationId xmlns:a16="http://schemas.microsoft.com/office/drawing/2014/main" id="{3ACFA2B2-C31B-E3E7-D2D9-671B50950D41}"/>
              </a:ext>
            </a:extLst>
          </p:cNvPr>
          <p:cNvSpPr txBox="1"/>
          <p:nvPr/>
        </p:nvSpPr>
        <p:spPr>
          <a:xfrm>
            <a:off x="2253575" y="4698938"/>
            <a:ext cx="616085" cy="1107996"/>
          </a:xfrm>
          <a:prstGeom prst="rect">
            <a:avLst/>
          </a:prstGeom>
          <a:noFill/>
        </p:spPr>
        <p:txBody>
          <a:bodyPr wrap="square" rtlCol="0">
            <a:spAutoFit/>
          </a:bodyPr>
          <a:lstStyle/>
          <a:p>
            <a:r>
              <a:rPr lang="en-US" sz="6600" dirty="0"/>
              <a:t>4</a:t>
            </a:r>
            <a:endParaRPr lang="en-US" dirty="0"/>
          </a:p>
        </p:txBody>
      </p:sp>
      <p:sp>
        <p:nvSpPr>
          <p:cNvPr id="28" name="TextBox 27">
            <a:extLst>
              <a:ext uri="{FF2B5EF4-FFF2-40B4-BE49-F238E27FC236}">
                <a16:creationId xmlns:a16="http://schemas.microsoft.com/office/drawing/2014/main" id="{DAA319B6-1393-0A8E-CCCC-002CF4EADCBE}"/>
              </a:ext>
            </a:extLst>
          </p:cNvPr>
          <p:cNvSpPr txBox="1"/>
          <p:nvPr/>
        </p:nvSpPr>
        <p:spPr>
          <a:xfrm>
            <a:off x="6389453" y="4698938"/>
            <a:ext cx="616085" cy="1107996"/>
          </a:xfrm>
          <a:prstGeom prst="rect">
            <a:avLst/>
          </a:prstGeom>
          <a:noFill/>
        </p:spPr>
        <p:txBody>
          <a:bodyPr wrap="square" rtlCol="0">
            <a:spAutoFit/>
          </a:bodyPr>
          <a:lstStyle/>
          <a:p>
            <a:r>
              <a:rPr lang="en-US" sz="6600" dirty="0"/>
              <a:t>5</a:t>
            </a:r>
            <a:endParaRPr lang="en-US" dirty="0"/>
          </a:p>
        </p:txBody>
      </p:sp>
    </p:spTree>
    <p:extLst>
      <p:ext uri="{BB962C8B-B14F-4D97-AF65-F5344CB8AC3E}">
        <p14:creationId xmlns:p14="http://schemas.microsoft.com/office/powerpoint/2010/main" val="332264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7"/>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21"/>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8"/>
                                        </p:tgtEl>
                                        <p:attrNameLst>
                                          <p:attrName>style.visibility</p:attrName>
                                        </p:attrNameLst>
                                      </p:cBhvr>
                                      <p:to>
                                        <p:strVal val="visible"/>
                                      </p:to>
                                    </p:set>
                                  </p:childTnLst>
                                </p:cTn>
                              </p:par>
                              <p:par>
                                <p:cTn id="47" presetID="1" presetClass="entr" presetSubtype="0" fill="hold" grpId="0" nodeType="withEffect">
                                  <p:stCondLst>
                                    <p:cond delay="0"/>
                                  </p:stCondLst>
                                  <p:childTnLst>
                                    <p:set>
                                      <p:cBhvr>
                                        <p:cTn id="48" dur="1" fill="hold">
                                          <p:stCondLst>
                                            <p:cond delay="0"/>
                                          </p:stCondLst>
                                        </p:cTn>
                                        <p:tgtEl>
                                          <p:spTgt spid="13"/>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2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P spid="8" grpId="0" animBg="1"/>
      <p:bldP spid="9" grpId="0"/>
      <p:bldP spid="10" grpId="0"/>
      <p:bldP spid="11" grpId="0"/>
      <p:bldP spid="12" grpId="0"/>
      <p:bldP spid="13" grpId="0"/>
      <p:bldP spid="24" grpId="0"/>
      <p:bldP spid="25" grpId="0"/>
      <p:bldP spid="26" grpId="0"/>
      <p:bldP spid="27" grpId="0"/>
      <p:bldP spid="2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079D41-16CA-3957-BBF7-1C6FCB09E3CC}"/>
              </a:ext>
            </a:extLst>
          </p:cNvPr>
          <p:cNvSpPr>
            <a:spLocks noGrp="1"/>
          </p:cNvSpPr>
          <p:nvPr>
            <p:ph type="title"/>
          </p:nvPr>
        </p:nvSpPr>
        <p:spPr/>
        <p:txBody>
          <a:bodyPr/>
          <a:lstStyle/>
          <a:p>
            <a:r>
              <a:rPr lang="en-US" b="1" dirty="0"/>
              <a:t>Measures</a:t>
            </a:r>
          </a:p>
        </p:txBody>
      </p:sp>
      <p:sp>
        <p:nvSpPr>
          <p:cNvPr id="3" name="Content Placeholder 2">
            <a:extLst>
              <a:ext uri="{FF2B5EF4-FFF2-40B4-BE49-F238E27FC236}">
                <a16:creationId xmlns:a16="http://schemas.microsoft.com/office/drawing/2014/main" id="{A46F415F-DDFD-50F1-AE49-CEC42FCA5B28}"/>
              </a:ext>
            </a:extLst>
          </p:cNvPr>
          <p:cNvSpPr>
            <a:spLocks noGrp="1"/>
          </p:cNvSpPr>
          <p:nvPr>
            <p:ph idx="1"/>
          </p:nvPr>
        </p:nvSpPr>
        <p:spPr>
          <a:xfrm>
            <a:off x="838200" y="1825625"/>
            <a:ext cx="6652098" cy="4351338"/>
          </a:xfrm>
        </p:spPr>
        <p:txBody>
          <a:bodyPr>
            <a:normAutofit fontScale="92500"/>
          </a:bodyPr>
          <a:lstStyle/>
          <a:p>
            <a:r>
              <a:rPr lang="en-US" dirty="0"/>
              <a:t>Economic</a:t>
            </a:r>
          </a:p>
          <a:p>
            <a:pPr lvl="1"/>
            <a:r>
              <a:rPr lang="en-US" dirty="0"/>
              <a:t>Median Household Income, Unemployment Rate, Poverty</a:t>
            </a:r>
          </a:p>
          <a:p>
            <a:r>
              <a:rPr lang="en-US" dirty="0"/>
              <a:t>Demographic</a:t>
            </a:r>
          </a:p>
          <a:p>
            <a:pPr lvl="1"/>
            <a:r>
              <a:rPr lang="en-US" dirty="0"/>
              <a:t>Population Density, Median Age, Education Level</a:t>
            </a:r>
          </a:p>
          <a:p>
            <a:r>
              <a:rPr lang="en-US" dirty="0"/>
              <a:t>Housing</a:t>
            </a:r>
          </a:p>
          <a:p>
            <a:pPr lvl="1"/>
            <a:r>
              <a:rPr lang="en-US" dirty="0"/>
              <a:t>Rental Price (Median Rent), </a:t>
            </a:r>
          </a:p>
          <a:p>
            <a:r>
              <a:rPr lang="en-US" dirty="0"/>
              <a:t>Quality of Life</a:t>
            </a:r>
          </a:p>
          <a:p>
            <a:pPr lvl="1"/>
            <a:r>
              <a:rPr lang="en-US" dirty="0"/>
              <a:t>Air Quality Index, Commute time, Walkability Score, Health Behaviors &amp; Outcomes</a:t>
            </a:r>
          </a:p>
        </p:txBody>
      </p:sp>
      <p:pic>
        <p:nvPicPr>
          <p:cNvPr id="5" name="Graphic 4" descr="Checklist with solid fill">
            <a:extLst>
              <a:ext uri="{FF2B5EF4-FFF2-40B4-BE49-F238E27FC236}">
                <a16:creationId xmlns:a16="http://schemas.microsoft.com/office/drawing/2014/main" id="{B0E00440-275A-1DEE-AB3E-D9333F1E2B86}"/>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8284723" y="1931768"/>
            <a:ext cx="2994464" cy="2994464"/>
          </a:xfrm>
          <a:prstGeom prst="rect">
            <a:avLst/>
          </a:prstGeom>
        </p:spPr>
      </p:pic>
    </p:spTree>
    <p:extLst>
      <p:ext uri="{BB962C8B-B14F-4D97-AF65-F5344CB8AC3E}">
        <p14:creationId xmlns:p14="http://schemas.microsoft.com/office/powerpoint/2010/main" val="229250070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36A0D8-3696-42BD-3C00-D12DC5A7AE26}"/>
              </a:ext>
            </a:extLst>
          </p:cNvPr>
          <p:cNvSpPr>
            <a:spLocks noGrp="1"/>
          </p:cNvSpPr>
          <p:nvPr>
            <p:ph type="title"/>
          </p:nvPr>
        </p:nvSpPr>
        <p:spPr/>
        <p:txBody>
          <a:bodyPr/>
          <a:lstStyle/>
          <a:p>
            <a:r>
              <a:rPr lang="en-US" b="1" dirty="0"/>
              <a:t>Research Questions</a:t>
            </a:r>
          </a:p>
        </p:txBody>
      </p:sp>
      <p:sp>
        <p:nvSpPr>
          <p:cNvPr id="3" name="Content Placeholder 2">
            <a:extLst>
              <a:ext uri="{FF2B5EF4-FFF2-40B4-BE49-F238E27FC236}">
                <a16:creationId xmlns:a16="http://schemas.microsoft.com/office/drawing/2014/main" id="{66C8C793-A730-0B4D-A98D-9A047AE618D1}"/>
              </a:ext>
            </a:extLst>
          </p:cNvPr>
          <p:cNvSpPr>
            <a:spLocks noGrp="1"/>
          </p:cNvSpPr>
          <p:nvPr>
            <p:ph idx="1"/>
          </p:nvPr>
        </p:nvSpPr>
        <p:spPr/>
        <p:txBody>
          <a:bodyPr/>
          <a:lstStyle/>
          <a:p>
            <a:pPr marL="514350" indent="-514350">
              <a:buFont typeface="+mj-lt"/>
              <a:buAutoNum type="arabicPeriod"/>
            </a:pPr>
            <a:r>
              <a:rPr lang="en-US" dirty="0"/>
              <a:t>Which cities have higher population density?</a:t>
            </a:r>
          </a:p>
          <a:p>
            <a:pPr marL="514350" indent="-514350">
              <a:buFont typeface="+mj-lt"/>
              <a:buAutoNum type="arabicPeriod"/>
            </a:pPr>
            <a:endParaRPr lang="en-US" dirty="0"/>
          </a:p>
          <a:p>
            <a:pPr marL="514350" indent="-514350">
              <a:buFont typeface="+mj-lt"/>
              <a:buAutoNum type="arabicPeriod"/>
            </a:pPr>
            <a:r>
              <a:rPr lang="en-US" dirty="0"/>
              <a:t>If a city is larger, will there be higher household income and higher unemployment rate?</a:t>
            </a:r>
          </a:p>
          <a:p>
            <a:pPr marL="514350" indent="-514350">
              <a:buFont typeface="+mj-lt"/>
              <a:buAutoNum type="arabicPeriod"/>
            </a:pPr>
            <a:endParaRPr lang="en-US" dirty="0"/>
          </a:p>
          <a:p>
            <a:pPr marL="514350" indent="-514350">
              <a:buFont typeface="+mj-lt"/>
              <a:buAutoNum type="arabicPeriod"/>
            </a:pPr>
            <a:r>
              <a:rPr lang="en-US" dirty="0"/>
              <a:t>If a city is larger, will it have a higher median age and education level?</a:t>
            </a:r>
          </a:p>
          <a:p>
            <a:pPr marL="514350" indent="-514350">
              <a:buFont typeface="+mj-lt"/>
              <a:buAutoNum type="arabicPeriod"/>
            </a:pPr>
            <a:endParaRPr lang="en-US" dirty="0"/>
          </a:p>
          <a:p>
            <a:pPr marL="514350" indent="-514350">
              <a:buFont typeface="+mj-lt"/>
              <a:buAutoNum type="arabicPeriod"/>
            </a:pPr>
            <a:r>
              <a:rPr lang="en-US" dirty="0"/>
              <a:t>How does city size relate to poverty rates and median rent?</a:t>
            </a:r>
          </a:p>
          <a:p>
            <a:pPr marL="514350" indent="-514350">
              <a:buFont typeface="+mj-lt"/>
              <a:buAutoNum type="arabicPeriod"/>
            </a:pPr>
            <a:endParaRPr lang="en-US" dirty="0"/>
          </a:p>
        </p:txBody>
      </p:sp>
    </p:spTree>
    <p:extLst>
      <p:ext uri="{BB962C8B-B14F-4D97-AF65-F5344CB8AC3E}">
        <p14:creationId xmlns:p14="http://schemas.microsoft.com/office/powerpoint/2010/main" val="1285737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Vibrant multicolor checkered floor design">
            <a:extLst>
              <a:ext uri="{FF2B5EF4-FFF2-40B4-BE49-F238E27FC236}">
                <a16:creationId xmlns:a16="http://schemas.microsoft.com/office/drawing/2014/main" id="{BE7AA7DA-82B1-7629-E6CA-4E0F82CCF28E}"/>
              </a:ext>
            </a:extLst>
          </p:cNvPr>
          <p:cNvPicPr>
            <a:picLocks noChangeAspect="1"/>
          </p:cNvPicPr>
          <p:nvPr/>
        </p:nvPicPr>
        <p:blipFill>
          <a:blip r:embed="rId2"/>
          <a:srcRect r="14680"/>
          <a:stretch/>
        </p:blipFill>
        <p:spPr>
          <a:xfrm>
            <a:off x="3523488" y="10"/>
            <a:ext cx="8668512" cy="6857990"/>
          </a:xfrm>
          <a:prstGeom prst="rect">
            <a:avLst/>
          </a:prstGeom>
        </p:spPr>
      </p:pic>
      <p:sp>
        <p:nvSpPr>
          <p:cNvPr id="11" name="Rectangle 10">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243F5FF-BD54-A105-2611-56DED377A0D7}"/>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b="1" dirty="0">
                <a:solidFill>
                  <a:schemeClr val="bg1"/>
                </a:solidFill>
              </a:rPr>
              <a:t>Data Visualization</a:t>
            </a:r>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4195668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65C632-7D2B-C25B-972C-C655826324BE}"/>
              </a:ext>
            </a:extLst>
          </p:cNvPr>
          <p:cNvSpPr>
            <a:spLocks noGrp="1"/>
          </p:cNvSpPr>
          <p:nvPr>
            <p:ph type="title"/>
          </p:nvPr>
        </p:nvSpPr>
        <p:spPr/>
        <p:txBody>
          <a:bodyPr/>
          <a:lstStyle/>
          <a:p>
            <a:r>
              <a:rPr lang="en-US" dirty="0"/>
              <a:t>Interactive Data Visualization Dashboard</a:t>
            </a:r>
          </a:p>
        </p:txBody>
      </p:sp>
      <p:pic>
        <p:nvPicPr>
          <p:cNvPr id="5" name="Content Placeholder 4">
            <a:extLst>
              <a:ext uri="{FF2B5EF4-FFF2-40B4-BE49-F238E27FC236}">
                <a16:creationId xmlns:a16="http://schemas.microsoft.com/office/drawing/2014/main" id="{B18EF68E-38C8-3387-37A0-DFDD8B94C9AC}"/>
              </a:ext>
            </a:extLst>
          </p:cNvPr>
          <p:cNvPicPr>
            <a:picLocks noGrp="1" noChangeAspect="1"/>
          </p:cNvPicPr>
          <p:nvPr>
            <p:ph idx="1"/>
          </p:nvPr>
        </p:nvPicPr>
        <p:blipFill>
          <a:blip r:embed="rId2"/>
          <a:stretch>
            <a:fillRect/>
          </a:stretch>
        </p:blipFill>
        <p:spPr>
          <a:xfrm>
            <a:off x="1961867" y="1825625"/>
            <a:ext cx="8268266" cy="4351338"/>
          </a:xfrm>
          <a:prstGeom prst="rect">
            <a:avLst/>
          </a:prstGeom>
        </p:spPr>
      </p:pic>
    </p:spTree>
    <p:extLst>
      <p:ext uri="{BB962C8B-B14F-4D97-AF65-F5344CB8AC3E}">
        <p14:creationId xmlns:p14="http://schemas.microsoft.com/office/powerpoint/2010/main" val="23784662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4D5B30-2D57-49DA-B0D6-C03F2A46B5C7}"/>
              </a:ext>
            </a:extLst>
          </p:cNvPr>
          <p:cNvSpPr>
            <a:spLocks noGrp="1"/>
          </p:cNvSpPr>
          <p:nvPr>
            <p:ph type="title"/>
          </p:nvPr>
        </p:nvSpPr>
        <p:spPr/>
        <p:txBody>
          <a:bodyPr/>
          <a:lstStyle/>
          <a:p>
            <a:r>
              <a:rPr lang="en-US" dirty="0"/>
              <a:t>Visualization #1 – interactive population density map</a:t>
            </a:r>
          </a:p>
        </p:txBody>
      </p:sp>
      <p:pic>
        <p:nvPicPr>
          <p:cNvPr id="4" name="Content Placeholder 3">
            <a:extLst>
              <a:ext uri="{FF2B5EF4-FFF2-40B4-BE49-F238E27FC236}">
                <a16:creationId xmlns:a16="http://schemas.microsoft.com/office/drawing/2014/main" id="{12FEC526-58AE-9D75-64B9-96DBD330FF8F}"/>
              </a:ext>
            </a:extLst>
          </p:cNvPr>
          <p:cNvPicPr>
            <a:picLocks noGrp="1" noChangeAspect="1"/>
          </p:cNvPicPr>
          <p:nvPr>
            <p:ph idx="1"/>
          </p:nvPr>
        </p:nvPicPr>
        <p:blipFill>
          <a:blip r:embed="rId2"/>
          <a:stretch>
            <a:fillRect/>
          </a:stretch>
        </p:blipFill>
        <p:spPr>
          <a:xfrm>
            <a:off x="1635414" y="1825625"/>
            <a:ext cx="8921172" cy="4351338"/>
          </a:xfrm>
          <a:prstGeom prst="rect">
            <a:avLst/>
          </a:prstGeom>
        </p:spPr>
      </p:pic>
    </p:spTree>
    <p:extLst>
      <p:ext uri="{BB962C8B-B14F-4D97-AF65-F5344CB8AC3E}">
        <p14:creationId xmlns:p14="http://schemas.microsoft.com/office/powerpoint/2010/main" val="6819562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151BE7-56A5-7690-F33E-45222AC44D44}"/>
              </a:ext>
            </a:extLst>
          </p:cNvPr>
          <p:cNvSpPr>
            <a:spLocks noGrp="1"/>
          </p:cNvSpPr>
          <p:nvPr>
            <p:ph type="title"/>
          </p:nvPr>
        </p:nvSpPr>
        <p:spPr/>
        <p:txBody>
          <a:bodyPr/>
          <a:lstStyle/>
          <a:p>
            <a:r>
              <a:rPr lang="en-US" dirty="0"/>
              <a:t>Visualization #2 – income/unemployment scatter plot</a:t>
            </a:r>
          </a:p>
        </p:txBody>
      </p:sp>
      <p:pic>
        <p:nvPicPr>
          <p:cNvPr id="5" name="Content Placeholder 4">
            <a:extLst>
              <a:ext uri="{FF2B5EF4-FFF2-40B4-BE49-F238E27FC236}">
                <a16:creationId xmlns:a16="http://schemas.microsoft.com/office/drawing/2014/main" id="{2E58B18A-B4A2-4EC0-5601-1BD2595E5766}"/>
              </a:ext>
            </a:extLst>
          </p:cNvPr>
          <p:cNvPicPr>
            <a:picLocks noGrp="1" noChangeAspect="1"/>
          </p:cNvPicPr>
          <p:nvPr>
            <p:ph idx="1"/>
          </p:nvPr>
        </p:nvPicPr>
        <p:blipFill>
          <a:blip r:embed="rId2"/>
          <a:stretch>
            <a:fillRect/>
          </a:stretch>
        </p:blipFill>
        <p:spPr>
          <a:xfrm>
            <a:off x="1785514" y="1690688"/>
            <a:ext cx="8620972" cy="5002919"/>
          </a:xfrm>
          <a:prstGeom prst="rect">
            <a:avLst/>
          </a:prstGeom>
        </p:spPr>
      </p:pic>
    </p:spTree>
    <p:extLst>
      <p:ext uri="{BB962C8B-B14F-4D97-AF65-F5344CB8AC3E}">
        <p14:creationId xmlns:p14="http://schemas.microsoft.com/office/powerpoint/2010/main" val="259541466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1632</TotalTime>
  <Words>352</Words>
  <Application>Microsoft Macintosh PowerPoint</Application>
  <PresentationFormat>Widescreen</PresentationFormat>
  <Paragraphs>52</Paragraphs>
  <Slides>16</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Aptos</vt:lpstr>
      <vt:lpstr>Aptos Display</vt:lpstr>
      <vt:lpstr>Arial</vt:lpstr>
      <vt:lpstr>Calibri</vt:lpstr>
      <vt:lpstr>Slack-Lato</vt:lpstr>
      <vt:lpstr>Office Theme</vt:lpstr>
      <vt:lpstr>Supercities</vt:lpstr>
      <vt:lpstr>Definition:</vt:lpstr>
      <vt:lpstr>Our cities: the top 5</vt:lpstr>
      <vt:lpstr>Measures</vt:lpstr>
      <vt:lpstr>Research Questions</vt:lpstr>
      <vt:lpstr>Data Visualization</vt:lpstr>
      <vt:lpstr>Interactive Data Visualization Dashboard</vt:lpstr>
      <vt:lpstr>Visualization #1 – interactive population density map</vt:lpstr>
      <vt:lpstr>Visualization #2 – income/unemployment scatter plot</vt:lpstr>
      <vt:lpstr>Visualization #3 – Age/Education double line graph</vt:lpstr>
      <vt:lpstr>Visualization #4 – poverty/rent double line graph</vt:lpstr>
      <vt:lpstr>Visualization #5 Health Behavior Stacked Column Chart</vt:lpstr>
      <vt:lpstr>Visualization #6 – Good Air Quality Days Bar Chart</vt:lpstr>
      <vt:lpstr>Visualization #7 – Bad air quality Days Bar Chart</vt:lpstr>
      <vt:lpstr>Visualization #8 Commute Modes by City</vt:lpstr>
      <vt:lpstr>Conclusions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Rodrigo Sosa</dc:creator>
  <cp:lastModifiedBy>Rodrigo Sosa</cp:lastModifiedBy>
  <cp:revision>9</cp:revision>
  <dcterms:created xsi:type="dcterms:W3CDTF">2025-03-24T21:07:55Z</dcterms:created>
  <dcterms:modified xsi:type="dcterms:W3CDTF">2025-03-26T00:46:20Z</dcterms:modified>
</cp:coreProperties>
</file>